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rthur Brunson - M1ED" initials="" lastIdx="5" clrIdx="0"/>
  <p:cmAuthor id="1" name="Michael Horton" initials="MOU" lastIdx="3" clrIdx="1">
    <p:extLst>
      <p:ext uri="{19B8F6BF-5375-455C-9EA6-DF929625EA0E}">
        <p15:presenceInfo xmlns:p15="http://schemas.microsoft.com/office/powerpoint/2012/main" userId="Michael Hort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/>
    <p:restoredTop sz="94647"/>
  </p:normalViewPr>
  <p:slideViewPr>
    <p:cSldViewPr snapToGrid="0" snapToObjects="1" showGuides="1">
      <p:cViewPr varScale="1">
        <p:scale>
          <a:sx n="130" d="100"/>
          <a:sy n="130" d="100"/>
        </p:scale>
        <p:origin x="200" y="5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ction508.gov/tools/coordinator-listin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ctrTitle"/>
          </p:nvPr>
        </p:nvSpPr>
        <p:spPr>
          <a:xfrm>
            <a:off x="1470800" y="2917405"/>
            <a:ext cx="9144000" cy="11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Calibri"/>
              <a:buNone/>
            </a:pPr>
            <a:r>
              <a:rPr lang="en-US" sz="7200" b="1" i="1"/>
              <a:t>ART User Guide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:  ART Home Page with three main options:  Project Planning, Market Research, and Solicitation Development&#10;">
            <a:extLst>
              <a:ext uri="{FF2B5EF4-FFF2-40B4-BE49-F238E27FC236}">
                <a16:creationId xmlns:a16="http://schemas.microsoft.com/office/drawing/2014/main" id="{3FB96DA9-4EA6-D243-B412-145C3BB5A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2146" y="590157"/>
            <a:ext cx="3801028" cy="5713081"/>
          </a:xfrm>
          <a:prstGeom prst="rect">
            <a:avLst/>
          </a:prstGeom>
        </p:spPr>
      </p:pic>
      <p:sp>
        <p:nvSpPr>
          <p:cNvPr id="197" name="Google Shape;197;p22"/>
          <p:cNvSpPr/>
          <p:nvPr/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2"/>
          <p:cNvSpPr txBox="1"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Getting oriented to the Home Page</a:t>
            </a:r>
            <a:endParaRPr/>
          </a:p>
        </p:txBody>
      </p:sp>
      <p:sp>
        <p:nvSpPr>
          <p:cNvPr id="199" name="Google Shape;199;p22"/>
          <p:cNvSpPr txBox="1"/>
          <p:nvPr/>
        </p:nvSpPr>
        <p:spPr>
          <a:xfrm>
            <a:off x="4393363" y="640080"/>
            <a:ext cx="3327470" cy="5613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your mouse to select the task you want ART to assist you with: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Planning,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Market Research, or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Solicitation Development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select the start button.</a:t>
            </a:r>
            <a:endParaRPr dirty="0"/>
          </a:p>
        </p:txBody>
      </p:sp>
      <p:sp>
        <p:nvSpPr>
          <p:cNvPr id="200" name="Google Shape;200;p22"/>
          <p:cNvSpPr txBox="1">
            <a:spLocks noGrp="1"/>
          </p:cNvSpPr>
          <p:nvPr>
            <p:ph type="sldNum" idx="12"/>
          </p:nvPr>
        </p:nvSpPr>
        <p:spPr>
          <a:xfrm>
            <a:off x="10534650" y="6356350"/>
            <a:ext cx="8191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</a:rPr>
              <a:t>10</a:t>
            </a:fld>
            <a:endParaRPr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:  ART Main Menu, which contains 5 parts: Identify Products and Services, Section 508 Applicability, Service Requirements, Project Accessibility Risk, Output">
            <a:extLst>
              <a:ext uri="{FF2B5EF4-FFF2-40B4-BE49-F238E27FC236}">
                <a16:creationId xmlns:a16="http://schemas.microsoft.com/office/drawing/2014/main" id="{CD61D7E9-B0A3-9544-8EED-F61FCC166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297" y="1111046"/>
            <a:ext cx="7049272" cy="1882554"/>
          </a:xfrm>
          <a:prstGeom prst="rect">
            <a:avLst/>
          </a:prstGeom>
        </p:spPr>
      </p:pic>
      <p:sp>
        <p:nvSpPr>
          <p:cNvPr id="206" name="Google Shape;206;p23"/>
          <p:cNvSpPr/>
          <p:nvPr/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3"/>
          <p:cNvSpPr txBox="1"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Getting oriented to the Main Menu</a:t>
            </a:r>
            <a:endParaRPr/>
          </a:p>
        </p:txBody>
      </p:sp>
      <p:sp>
        <p:nvSpPr>
          <p:cNvPr id="208" name="Google Shape;208;p23"/>
          <p:cNvSpPr txBox="1"/>
          <p:nvPr/>
        </p:nvSpPr>
        <p:spPr>
          <a:xfrm>
            <a:off x="4523297" y="3383280"/>
            <a:ext cx="6848715" cy="2484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ART gathers information in a five step process.  Look to the menu on the top of the screen to see where you are in the process</a:t>
            </a:r>
            <a:endParaRPr dirty="0"/>
          </a:p>
          <a:p>
            <a:pPr marL="0" marR="0" lvl="0" indent="127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entire process should take 5 minutes to complete for most projects.</a:t>
            </a:r>
            <a:endParaRPr dirty="0"/>
          </a:p>
        </p:txBody>
      </p:sp>
      <p:sp>
        <p:nvSpPr>
          <p:cNvPr id="210" name="Google Shape;210;p23"/>
          <p:cNvSpPr txBox="1">
            <a:spLocks noGrp="1"/>
          </p:cNvSpPr>
          <p:nvPr>
            <p:ph type="sldNum" idx="12"/>
          </p:nvPr>
        </p:nvSpPr>
        <p:spPr>
          <a:xfrm>
            <a:off x="10534650" y="6356350"/>
            <a:ext cx="8191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</a:rPr>
              <a:t>11</a:t>
            </a:fld>
            <a:endParaRPr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:  ART SubMenu for Section 508 Applicability Process">
            <a:extLst>
              <a:ext uri="{FF2B5EF4-FFF2-40B4-BE49-F238E27FC236}">
                <a16:creationId xmlns:a16="http://schemas.microsoft.com/office/drawing/2014/main" id="{BB50CA37-0E56-1044-8D58-EE0915388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254" y="897948"/>
            <a:ext cx="7669163" cy="2077999"/>
          </a:xfrm>
          <a:prstGeom prst="rect">
            <a:avLst/>
          </a:prstGeom>
        </p:spPr>
      </p:pic>
      <p:sp>
        <p:nvSpPr>
          <p:cNvPr id="215" name="Google Shape;215;p24"/>
          <p:cNvSpPr/>
          <p:nvPr/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"/>
          <p:cNvSpPr txBox="1"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Getting oriented to the Sub-Menu</a:t>
            </a:r>
            <a:endParaRPr dirty="0"/>
          </a:p>
        </p:txBody>
      </p:sp>
      <p:sp>
        <p:nvSpPr>
          <p:cNvPr id="217" name="Google Shape;217;p24"/>
          <p:cNvSpPr txBox="1"/>
          <p:nvPr/>
        </p:nvSpPr>
        <p:spPr>
          <a:xfrm>
            <a:off x="4442688" y="3383280"/>
            <a:ext cx="6848715" cy="2484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ART provides a sub-menu when you are in Step 2. 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menu helps you navigate between the four different areas in this section.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Exceptions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Electronic Content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Hardware</a:t>
            </a:r>
            <a:endParaRPr dirty="0"/>
          </a:p>
        </p:txBody>
      </p:sp>
      <p:sp>
        <p:nvSpPr>
          <p:cNvPr id="218" name="Google Shape;218;p24"/>
          <p:cNvSpPr txBox="1">
            <a:spLocks noGrp="1"/>
          </p:cNvSpPr>
          <p:nvPr>
            <p:ph type="sldNum" idx="12"/>
          </p:nvPr>
        </p:nvSpPr>
        <p:spPr>
          <a:xfrm>
            <a:off x="10534650" y="6356350"/>
            <a:ext cx="8191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</a:rPr>
              <a:t>12</a:t>
            </a:fld>
            <a:endParaRPr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/>
          <p:nvPr/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5"/>
          <p:cNvSpPr txBox="1"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Getting oriented to the instructions</a:t>
            </a:r>
            <a:endParaRPr/>
          </a:p>
        </p:txBody>
      </p:sp>
      <p:sp>
        <p:nvSpPr>
          <p:cNvPr id="230" name="Google Shape;230;p25"/>
          <p:cNvSpPr txBox="1"/>
          <p:nvPr/>
        </p:nvSpPr>
        <p:spPr>
          <a:xfrm>
            <a:off x="4550606" y="2355761"/>
            <a:ext cx="6848715" cy="2484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some questions, ART provides extra guidance in the gray area above the question.  Read this guidance to make sure you fully understand the question.</a:t>
            </a:r>
            <a:endParaRPr/>
          </a:p>
          <a:p>
            <a:pPr marL="0" marR="0" lvl="0" indent="127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p25" descr="Screenshot:  DART Instructions on how to complete questio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05085" y="840056"/>
            <a:ext cx="6894236" cy="162014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5"/>
          <p:cNvSpPr txBox="1">
            <a:spLocks noGrp="1"/>
          </p:cNvSpPr>
          <p:nvPr>
            <p:ph type="sldNum" idx="12"/>
          </p:nvPr>
        </p:nvSpPr>
        <p:spPr>
          <a:xfrm>
            <a:off x="10534650" y="6356350"/>
            <a:ext cx="8191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</a:rPr>
              <a:t>13</a:t>
            </a:fld>
            <a:endParaRPr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:  ART Generation Screen">
            <a:extLst>
              <a:ext uri="{FF2B5EF4-FFF2-40B4-BE49-F238E27FC236}">
                <a16:creationId xmlns:a16="http://schemas.microsoft.com/office/drawing/2014/main" id="{A43773AB-D90B-BD4A-A049-0038A50A9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185" y="1100397"/>
            <a:ext cx="3893575" cy="4467649"/>
          </a:xfrm>
          <a:prstGeom prst="rect">
            <a:avLst/>
          </a:prstGeom>
        </p:spPr>
      </p:pic>
      <p:sp>
        <p:nvSpPr>
          <p:cNvPr id="237" name="Google Shape;237;p26"/>
          <p:cNvSpPr/>
          <p:nvPr/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6"/>
          <p:cNvSpPr txBox="1"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Getting oriented to the Output Generation Screen</a:t>
            </a:r>
            <a:endParaRPr/>
          </a:p>
        </p:txBody>
      </p:sp>
      <p:sp>
        <p:nvSpPr>
          <p:cNvPr id="239" name="Google Shape;239;p26"/>
          <p:cNvSpPr txBox="1"/>
          <p:nvPr/>
        </p:nvSpPr>
        <p:spPr>
          <a:xfrm>
            <a:off x="4575877" y="1108859"/>
            <a:ext cx="3063788" cy="4822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Once you have answered all the ART questions – you will be taken to the output screen.  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Please read the on-screen instructions carefully – and then select the “Generate” button.</a:t>
            </a:r>
            <a:endParaRPr dirty="0"/>
          </a:p>
          <a:p>
            <a:pPr marL="0" marR="0" lvl="0" indent="127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6"/>
          <p:cNvSpPr txBox="1">
            <a:spLocks noGrp="1"/>
          </p:cNvSpPr>
          <p:nvPr>
            <p:ph type="sldNum" idx="12"/>
          </p:nvPr>
        </p:nvSpPr>
        <p:spPr>
          <a:xfrm>
            <a:off x="10534650" y="6356350"/>
            <a:ext cx="8191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</a:rPr>
              <a:t>14</a:t>
            </a:fld>
            <a:endParaRPr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:  ART Recommendations Page with three sections outlined on this page.  ">
            <a:extLst>
              <a:ext uri="{FF2B5EF4-FFF2-40B4-BE49-F238E27FC236}">
                <a16:creationId xmlns:a16="http://schemas.microsoft.com/office/drawing/2014/main" id="{7CDFAEAC-34A1-FF4C-A607-EB871C117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14" y="2218040"/>
            <a:ext cx="7040690" cy="4186863"/>
          </a:xfrm>
          <a:prstGeom prst="rect">
            <a:avLst/>
          </a:prstGeom>
        </p:spPr>
      </p:pic>
      <p:sp>
        <p:nvSpPr>
          <p:cNvPr id="246" name="Google Shape;246;p27"/>
          <p:cNvSpPr/>
          <p:nvPr/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7"/>
          <p:cNvSpPr txBox="1"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Navigating the Recommendations Page</a:t>
            </a:r>
            <a:endParaRPr/>
          </a:p>
        </p:txBody>
      </p:sp>
      <p:sp>
        <p:nvSpPr>
          <p:cNvPr id="248" name="Google Shape;248;p27"/>
          <p:cNvSpPr txBox="1"/>
          <p:nvPr/>
        </p:nvSpPr>
        <p:spPr>
          <a:xfrm>
            <a:off x="7427822" y="2218040"/>
            <a:ext cx="4459758" cy="3958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 Buttons</a:t>
            </a:r>
            <a:endParaRPr dirty="0"/>
          </a:p>
          <a:p>
            <a:pPr marL="8001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 back to the prior screen</a:t>
            </a:r>
            <a:endParaRPr dirty="0"/>
          </a:p>
          <a:p>
            <a:pPr marL="8001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and copy all the recommended language to paste into another document (for example – a solicitation package)</a:t>
            </a:r>
            <a:endParaRPr dirty="0"/>
          </a:p>
          <a:p>
            <a:pPr marL="8001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Export language to Microsoft Word</a:t>
            </a:r>
            <a:endParaRPr dirty="0"/>
          </a:p>
          <a:p>
            <a:pPr marL="8001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 the Instructions</a:t>
            </a:r>
            <a:endParaRPr dirty="0"/>
          </a:p>
          <a:p>
            <a:pPr marL="457200" marR="0" lvl="0" indent="-4572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Instructions – highlighted in yellow - these are for internal use only</a:t>
            </a:r>
            <a:endParaRPr dirty="0"/>
          </a:p>
          <a:p>
            <a:pPr marL="457200" marR="0" lvl="0" indent="-4572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Recommended Language</a:t>
            </a:r>
            <a:endParaRPr dirty="0"/>
          </a:p>
        </p:txBody>
      </p:sp>
      <p:sp>
        <p:nvSpPr>
          <p:cNvPr id="249" name="Google Shape;249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"/>
          <p:cNvSpPr/>
          <p:nvPr/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9"/>
          <p:cNvSpPr txBox="1"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Getting Help</a:t>
            </a:r>
            <a:endParaRPr/>
          </a:p>
        </p:txBody>
      </p:sp>
      <p:sp>
        <p:nvSpPr>
          <p:cNvPr id="272" name="Google Shape;272;p29"/>
          <p:cNvSpPr txBox="1"/>
          <p:nvPr/>
        </p:nvSpPr>
        <p:spPr>
          <a:xfrm>
            <a:off x="4317104" y="2186556"/>
            <a:ext cx="6848700" cy="24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help using ART:</a:t>
            </a:r>
            <a:b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chemeClr val="dk1"/>
                </a:solidFill>
              </a:rPr>
              <a:t>Section.508@gsa.gov</a:t>
            </a:r>
            <a:endParaRPr sz="1900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chemeClr val="dk1"/>
                </a:solidFill>
              </a:rPr>
              <a:t>For help understanding the Section 508 requirements </a:t>
            </a:r>
            <a:endParaRPr sz="1900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chemeClr val="dk1"/>
                </a:solidFill>
              </a:rPr>
              <a:t>contact your</a:t>
            </a:r>
            <a:r>
              <a:rPr lang="en-US" sz="1900" dirty="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900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Section 508 Program Manager</a:t>
            </a:r>
            <a:endParaRPr sz="1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1174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9"/>
          <p:cNvSpPr txBox="1">
            <a:spLocks noGrp="1"/>
          </p:cNvSpPr>
          <p:nvPr>
            <p:ph type="sldNum" idx="12"/>
          </p:nvPr>
        </p:nvSpPr>
        <p:spPr>
          <a:xfrm>
            <a:off x="10534650" y="6356350"/>
            <a:ext cx="8191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</a:rPr>
              <a:t>16</a:t>
            </a:fld>
            <a:endParaRPr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>
            <a:off x="1" y="0"/>
            <a:ext cx="608211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rgbClr val="3865B4"/>
              </a:gs>
              <a:gs pos="25000">
                <a:srgbClr val="3865B4"/>
              </a:gs>
              <a:gs pos="94000">
                <a:srgbClr val="3A3838"/>
              </a:gs>
              <a:gs pos="100000">
                <a:srgbClr val="3A3838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What is ART?</a:t>
            </a:r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body" idx="1"/>
          </p:nvPr>
        </p:nvSpPr>
        <p:spPr>
          <a:xfrm>
            <a:off x="6090574" y="801866"/>
            <a:ext cx="5306084" cy="5230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>
                <a:solidFill>
                  <a:srgbClr val="000000"/>
                </a:solidFill>
              </a:rPr>
              <a:t>The </a:t>
            </a:r>
            <a:r>
              <a:rPr lang="en-US" sz="2000" b="1">
                <a:solidFill>
                  <a:srgbClr val="000000"/>
                </a:solidFill>
              </a:rPr>
              <a:t>Accessibility Requirements Tool (ART) </a:t>
            </a:r>
            <a:r>
              <a:rPr lang="en-US" sz="2000">
                <a:solidFill>
                  <a:srgbClr val="000000"/>
                </a:solidFill>
              </a:rPr>
              <a:t>is a self-service job aid.</a:t>
            </a: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000000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 b="1">
                <a:solidFill>
                  <a:srgbClr val="000000"/>
                </a:solidFill>
              </a:rPr>
              <a:t>ART’s primary purpose </a:t>
            </a:r>
            <a:r>
              <a:rPr lang="en-US" sz="2000">
                <a:solidFill>
                  <a:srgbClr val="000000"/>
                </a:solidFill>
              </a:rPr>
              <a:t>is to assist project teams with:</a:t>
            </a:r>
            <a:endParaRPr/>
          </a:p>
          <a:p>
            <a:pPr marL="914400" lvl="1" indent="-4572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rgbClr val="000000"/>
                </a:solidFill>
              </a:rPr>
              <a:t>Identifying what specific 508 standards apply to project deliverables to support project planning.</a:t>
            </a:r>
            <a:endParaRPr/>
          </a:p>
          <a:p>
            <a:pPr marL="914400" lvl="1" indent="-4572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rgbClr val="000000"/>
                </a:solidFill>
              </a:rPr>
              <a:t>Obtaining tailored accessibility related question in Requests for Information (RFIs) to support market research.</a:t>
            </a:r>
            <a:endParaRPr/>
          </a:p>
          <a:p>
            <a:pPr marL="914400" lvl="1" indent="-4572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rgbClr val="000000"/>
                </a:solidFill>
              </a:rPr>
              <a:t>Obtaining accurate Section 508 requirements to include in solicitations that include technology deliverables.</a:t>
            </a:r>
            <a:endParaRPr/>
          </a:p>
          <a:p>
            <a:pPr marL="685800" lvl="1" indent="-101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000000"/>
              </a:solidFill>
            </a:endParaRPr>
          </a:p>
        </p:txBody>
      </p:sp>
      <p:sp>
        <p:nvSpPr>
          <p:cNvPr id="100" name="Google Shape;100;p14"/>
          <p:cNvSpPr txBox="1">
            <a:spLocks noGrp="1"/>
          </p:cNvSpPr>
          <p:nvPr>
            <p:ph type="sldNum" idx="12"/>
          </p:nvPr>
        </p:nvSpPr>
        <p:spPr>
          <a:xfrm>
            <a:off x="10825930" y="6223702"/>
            <a:ext cx="570728" cy="31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rgbClr val="898989"/>
                </a:solidFill>
              </a:rPr>
              <a:t>2</a:t>
            </a:fld>
            <a:endParaRPr sz="10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A9DB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/>
          <p:nvPr/>
        </p:nvSpPr>
        <p:spPr>
          <a:xfrm>
            <a:off x="338328" y="303591"/>
            <a:ext cx="4335327" cy="5896743"/>
          </a:xfrm>
          <a:prstGeom prst="rect">
            <a:avLst/>
          </a:prstGeom>
          <a:solidFill>
            <a:schemeClr val="dk1">
              <a:alpha val="14901"/>
            </a:schemeClr>
          </a:solidFill>
          <a:ln w="127000" cap="sq" cmpd="thinThick">
            <a:solidFill>
              <a:schemeClr val="dk1">
                <a:alpha val="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 sz="4800"/>
              <a:t>Who should use ART?</a:t>
            </a:r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3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108" name="Google Shape;108;p15"/>
          <p:cNvGrpSpPr/>
          <p:nvPr/>
        </p:nvGrpSpPr>
        <p:grpSpPr>
          <a:xfrm>
            <a:off x="5166985" y="308197"/>
            <a:ext cx="6588691" cy="5887529"/>
            <a:chOff x="0" y="4606"/>
            <a:chExt cx="6588691" cy="5887529"/>
          </a:xfrm>
        </p:grpSpPr>
        <p:sp>
          <p:nvSpPr>
            <p:cNvPr id="109" name="Google Shape;109;p15"/>
            <p:cNvSpPr/>
            <p:nvPr/>
          </p:nvSpPr>
          <p:spPr>
            <a:xfrm>
              <a:off x="0" y="4606"/>
              <a:ext cx="6588691" cy="981254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296829" y="225389"/>
              <a:ext cx="539690" cy="53969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1133349" y="4606"/>
              <a:ext cx="5455341" cy="9812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 txBox="1"/>
            <p:nvPr/>
          </p:nvSpPr>
          <p:spPr>
            <a:xfrm>
              <a:off x="1133349" y="4606"/>
              <a:ext cx="5455341" cy="9812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3825" tIns="103825" rIns="103825" bIns="1038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-US" sz="1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Procurement Officials</a:t>
              </a: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0" y="1231175"/>
              <a:ext cx="6588691" cy="981254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296829" y="1451957"/>
              <a:ext cx="539690" cy="53969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1133349" y="1231175"/>
              <a:ext cx="5455341" cy="9812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 txBox="1"/>
            <p:nvPr/>
          </p:nvSpPr>
          <p:spPr>
            <a:xfrm>
              <a:off x="1133349" y="1231175"/>
              <a:ext cx="5455341" cy="9812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3825" tIns="103825" rIns="103825" bIns="1038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-US" sz="1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Project Managers</a:t>
              </a: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0" y="2457744"/>
              <a:ext cx="6588691" cy="981254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296829" y="2678526"/>
              <a:ext cx="539690" cy="53969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1133349" y="2457744"/>
              <a:ext cx="5455341" cy="9812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 txBox="1"/>
            <p:nvPr/>
          </p:nvSpPr>
          <p:spPr>
            <a:xfrm>
              <a:off x="1133349" y="2457744"/>
              <a:ext cx="5455341" cy="9812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3825" tIns="103825" rIns="103825" bIns="1038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-US" sz="1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Design Teams</a:t>
              </a: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0" y="3684312"/>
              <a:ext cx="6588691" cy="981254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296829" y="3905095"/>
              <a:ext cx="539690" cy="53969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1133349" y="3684312"/>
              <a:ext cx="5455341" cy="9812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 txBox="1"/>
            <p:nvPr/>
          </p:nvSpPr>
          <p:spPr>
            <a:xfrm>
              <a:off x="1133349" y="3684312"/>
              <a:ext cx="5455341" cy="9812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3825" tIns="103825" rIns="103825" bIns="1038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-US" sz="1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Developers</a:t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0" y="4910881"/>
              <a:ext cx="6588691" cy="981254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296829" y="5131663"/>
              <a:ext cx="539690" cy="53969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1133349" y="4910881"/>
              <a:ext cx="5455341" cy="9812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 txBox="1"/>
            <p:nvPr/>
          </p:nvSpPr>
          <p:spPr>
            <a:xfrm>
              <a:off x="1133349" y="4910881"/>
              <a:ext cx="5455341" cy="9812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3825" tIns="103825" rIns="103825" bIns="1038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-US" sz="1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Testers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6"/>
          <p:cNvSpPr/>
          <p:nvPr/>
        </p:nvSpPr>
        <p:spPr>
          <a:xfrm>
            <a:off x="1" y="0"/>
            <a:ext cx="4167271" cy="6858000"/>
          </a:xfrm>
          <a:custGeom>
            <a:avLst/>
            <a:gdLst/>
            <a:ahLst/>
            <a:cxnLst/>
            <a:rect l="l" t="t" r="r" b="b"/>
            <a:pathLst>
              <a:path w="4167271" h="6858000" extrusionOk="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408707" y="1153571"/>
            <a:ext cx="3200400" cy="4461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When should ART be used?</a:t>
            </a:r>
            <a:endParaRPr/>
          </a:p>
        </p:txBody>
      </p:sp>
      <p:sp>
        <p:nvSpPr>
          <p:cNvPr id="136" name="Google Shape;136;p16"/>
          <p:cNvSpPr/>
          <p:nvPr/>
        </p:nvSpPr>
        <p:spPr>
          <a:xfrm rot="10800000" flipH="1">
            <a:off x="7550402" y="2455479"/>
            <a:ext cx="4083433" cy="4083433"/>
          </a:xfrm>
          <a:prstGeom prst="arc">
            <a:avLst>
              <a:gd name="adj1" fmla="val 16200000"/>
              <a:gd name="adj2" fmla="val 0"/>
            </a:avLst>
          </a:prstGeom>
          <a:noFill/>
          <a:ln w="127000" cap="rnd" cmpd="sng">
            <a:solidFill>
              <a:schemeClr val="accent4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6"/>
          <p:cNvSpPr txBox="1">
            <a:spLocks noGrp="1"/>
          </p:cNvSpPr>
          <p:nvPr>
            <p:ph type="body" idx="1"/>
          </p:nvPr>
        </p:nvSpPr>
        <p:spPr>
          <a:xfrm>
            <a:off x="4447308" y="591344"/>
            <a:ext cx="6906491" cy="5585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Whenever you are buying or building information and communications technology (ICT), including: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Electronic content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Software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Hardware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Cloud services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Service to buy, build, modify, configure, install, implement, maintain and support ICT</a:t>
            </a: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9541564" y="6356350"/>
            <a:ext cx="18122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>
            <a:alpha val="34901"/>
          </a:schemeClr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7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lt2">
              <a:alpha val="3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7"/>
          <p:cNvSpPr/>
          <p:nvPr/>
        </p:nvSpPr>
        <p:spPr>
          <a:xfrm>
            <a:off x="1478324" y="709375"/>
            <a:ext cx="10713676" cy="54333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7"/>
          <p:cNvSpPr/>
          <p:nvPr/>
        </p:nvSpPr>
        <p:spPr>
          <a:xfrm rot="-5400000">
            <a:off x="-543451" y="1248213"/>
            <a:ext cx="5413238" cy="4326335"/>
          </a:xfrm>
          <a:prstGeom prst="rect">
            <a:avLst/>
          </a:prstGeom>
          <a:solidFill>
            <a:schemeClr val="accent1">
              <a:alpha val="2470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504967" y="675564"/>
            <a:ext cx="3609833" cy="5204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How does ART work?</a:t>
            </a:r>
            <a:endParaRPr/>
          </a:p>
        </p:txBody>
      </p:sp>
      <p:cxnSp>
        <p:nvCxnSpPr>
          <p:cNvPr id="148" name="Google Shape;148;p17"/>
          <p:cNvCxnSpPr/>
          <p:nvPr/>
        </p:nvCxnSpPr>
        <p:spPr>
          <a:xfrm rot="10800000">
            <a:off x="11365990" y="5610"/>
            <a:ext cx="0" cy="6858000"/>
          </a:xfrm>
          <a:prstGeom prst="straightConnector1">
            <a:avLst/>
          </a:prstGeom>
          <a:noFill/>
          <a:ln w="9525" cap="rnd" cmpd="sng">
            <a:solidFill>
              <a:schemeClr val="accent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49" name="Google Shape;149;p17"/>
          <p:cNvSpPr txBox="1">
            <a:spLocks noGrp="1"/>
          </p:cNvSpPr>
          <p:nvPr>
            <p:ph type="sldNum" idx="12"/>
          </p:nvPr>
        </p:nvSpPr>
        <p:spPr>
          <a:xfrm>
            <a:off x="11380641" y="0"/>
            <a:ext cx="811359" cy="704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0" y="6118001"/>
            <a:ext cx="12192000" cy="0"/>
          </a:xfrm>
          <a:prstGeom prst="straightConnector1">
            <a:avLst/>
          </a:prstGeom>
          <a:noFill/>
          <a:ln w="9525" cap="rnd" cmpd="sng">
            <a:solidFill>
              <a:schemeClr val="accent1"/>
            </a:solidFill>
            <a:prstDash val="dash"/>
            <a:miter lim="800000"/>
            <a:headEnd type="none" w="sm" len="sm"/>
            <a:tailEnd type="none" w="sm" len="sm"/>
          </a:ln>
        </p:spPr>
      </p:cxnSp>
      <p:grpSp>
        <p:nvGrpSpPr>
          <p:cNvPr id="151" name="Google Shape;151;p17"/>
          <p:cNvGrpSpPr/>
          <p:nvPr/>
        </p:nvGrpSpPr>
        <p:grpSpPr>
          <a:xfrm>
            <a:off x="5449363" y="819369"/>
            <a:ext cx="5243992" cy="5243992"/>
            <a:chOff x="672633" y="0"/>
            <a:chExt cx="5243992" cy="5243992"/>
          </a:xfrm>
        </p:grpSpPr>
        <p:sp>
          <p:nvSpPr>
            <p:cNvPr id="152" name="Google Shape;152;p17"/>
            <p:cNvSpPr/>
            <p:nvPr/>
          </p:nvSpPr>
          <p:spPr>
            <a:xfrm>
              <a:off x="672633" y="0"/>
              <a:ext cx="5243992" cy="5243992"/>
            </a:xfrm>
            <a:prstGeom prst="diamond">
              <a:avLst/>
            </a:prstGeom>
            <a:solidFill>
              <a:srgbClr val="F7D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7"/>
            <p:cNvSpPr/>
            <p:nvPr/>
          </p:nvSpPr>
          <p:spPr>
            <a:xfrm>
              <a:off x="1170812" y="498179"/>
              <a:ext cx="2045157" cy="2045157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7"/>
            <p:cNvSpPr txBox="1"/>
            <p:nvPr/>
          </p:nvSpPr>
          <p:spPr>
            <a:xfrm>
              <a:off x="1270648" y="598015"/>
              <a:ext cx="1845485" cy="18454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53325" rIns="53325" bIns="5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1.  ART will ask you a few simple questions about what IT products and services you are buying or building. </a:t>
              </a:r>
              <a:endParaRPr/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3373289" y="498179"/>
              <a:ext cx="2045157" cy="204515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7"/>
            <p:cNvSpPr txBox="1"/>
            <p:nvPr/>
          </p:nvSpPr>
          <p:spPr>
            <a:xfrm>
              <a:off x="3473125" y="598015"/>
              <a:ext cx="1845485" cy="18454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53325" rIns="53325" bIns="5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2.  As you answer each question, one or more follow-up questions may appear based on your response.  Please answer the follow-up questions before proceeding to the next section.</a:t>
              </a:r>
              <a:endParaRPr/>
            </a:p>
          </p:txBody>
        </p:sp>
        <p:sp>
          <p:nvSpPr>
            <p:cNvPr id="157" name="Google Shape;157;p17"/>
            <p:cNvSpPr/>
            <p:nvPr/>
          </p:nvSpPr>
          <p:spPr>
            <a:xfrm>
              <a:off x="1170812" y="2700656"/>
              <a:ext cx="2045157" cy="2045157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7"/>
            <p:cNvSpPr txBox="1"/>
            <p:nvPr/>
          </p:nvSpPr>
          <p:spPr>
            <a:xfrm>
              <a:off x="1270648" y="2800492"/>
              <a:ext cx="1845485" cy="18454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53325" rIns="53325" bIns="5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3.  Based on your answers, ART will use an internal algorithm to determine which Section 508 standards and requirements apply to your IT products and services</a:t>
              </a:r>
              <a:endParaRPr/>
            </a:p>
          </p:txBody>
        </p:sp>
        <p:sp>
          <p:nvSpPr>
            <p:cNvPr id="159" name="Google Shape;159;p17"/>
            <p:cNvSpPr/>
            <p:nvPr/>
          </p:nvSpPr>
          <p:spPr>
            <a:xfrm>
              <a:off x="3373289" y="2700656"/>
              <a:ext cx="2045157" cy="2045157"/>
            </a:xfrm>
            <a:prstGeom prst="roundRect">
              <a:avLst>
                <a:gd name="adj" fmla="val 16667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7"/>
            <p:cNvSpPr txBox="1"/>
            <p:nvPr/>
          </p:nvSpPr>
          <p:spPr>
            <a:xfrm>
              <a:off x="3473125" y="2800492"/>
              <a:ext cx="1845485" cy="18454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53325" rIns="53325" bIns="5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4.  ART will </a:t>
              </a:r>
              <a:r>
                <a:rPr lang="en-US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produce</a:t>
              </a: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language to communicate the applicable Section 508 standards and requirements.</a:t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/>
          <p:nvPr/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Are the ART questions hard to answer?</a:t>
            </a:r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8"/>
          <p:cNvSpPr txBox="1">
            <a:spLocks noGrp="1"/>
          </p:cNvSpPr>
          <p:nvPr>
            <p:ph type="body" idx="1"/>
          </p:nvPr>
        </p:nvSpPr>
        <p:spPr>
          <a:xfrm>
            <a:off x="548639" y="2243687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If you have a basic understanding of what you are buying or building, you should be able to answer the ART questions in 5-10 minutes in most cases and 10-15 minutes for multiple components.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No personal knowledge of Section 508 or accessibility is required to use ART!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/>
          <p:nvPr/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9"/>
          <p:cNvSpPr txBox="1"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Example Questions</a:t>
            </a:r>
            <a:endParaRPr/>
          </a:p>
        </p:txBody>
      </p:sp>
      <p:sp>
        <p:nvSpPr>
          <p:cNvPr id="175" name="Google Shape;175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19" descr="Sample Questions:  &#10;Please check all that apply:&#10;I am purchasing ICT Products (example: web and non-web based electronic content, software licenses, hardware)&#10;I am purchasing ICT Services (example: cloud services; contractor services to develop, modify, install, configure, integrate, maintain, or host ICT)&#10;None of the abov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664" y="2513579"/>
            <a:ext cx="11320671" cy="1580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/>
          <p:nvPr/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0"/>
          <p:cNvSpPr txBox="1"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Example Questions</a:t>
            </a:r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p20" descr="Sample Question:  Are you purchasing any of the following electronic items, deliverables, or licenses? (Check all that apply)&#10;Internet or Intranet website&#10;Electronic documents&#10;Electronic forms&#10;Electronic document templates&#10;Electronic emergency notifications&#10;Electronic surveys&#10;Electronic reports&#10;Electronic training materials&#10;Multimedia (video/audio)&#10;Interactive maps&#10;Other&#10;None of the abov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8969" y="2148524"/>
            <a:ext cx="9134061" cy="447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/>
          <p:nvPr/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1"/>
          <p:cNvSpPr txBox="1"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Example Questions</a:t>
            </a:r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21" descr="Sample Question:  Will this electronic content be made available through a website?&#10;Yes No&#10;Public facing content is electronic information and data that a Federal agency makes available to the general public. Public facing content can be published on the web (for example: an agency web site, blog post, or social media page), and it could also be made available via non-web methods - (for example: information screens in waiting areas via kiosks). If you don’t know this for certain then err on the side of caution and respond YES to this prompt.&#10;Will this electronic content be shared with members of the public?&#10;Yes No&#10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7072" y="2148524"/>
            <a:ext cx="10128918" cy="3969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589</Words>
  <Application>Microsoft Macintosh PowerPoint</Application>
  <PresentationFormat>Widescreen</PresentationFormat>
  <Paragraphs>90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ART User Guide</vt:lpstr>
      <vt:lpstr>What is ART?</vt:lpstr>
      <vt:lpstr>Who should use ART?</vt:lpstr>
      <vt:lpstr>When should ART be used?</vt:lpstr>
      <vt:lpstr>How does ART work?</vt:lpstr>
      <vt:lpstr>Are the ART questions hard to answer?</vt:lpstr>
      <vt:lpstr>Example Questions</vt:lpstr>
      <vt:lpstr>Example Questions</vt:lpstr>
      <vt:lpstr>Example Questions</vt:lpstr>
      <vt:lpstr>Getting oriented to the Home Page</vt:lpstr>
      <vt:lpstr>Getting oriented to the Main Menu</vt:lpstr>
      <vt:lpstr>Getting oriented to the Sub-Menu</vt:lpstr>
      <vt:lpstr>Getting oriented to the instructions</vt:lpstr>
      <vt:lpstr>Getting oriented to the Output Generation Screen</vt:lpstr>
      <vt:lpstr>Navigating the Recommendations Page</vt:lpstr>
      <vt:lpstr>Getting Help</vt:lpstr>
    </vt:vector>
  </TitlesOfParts>
  <Manager/>
  <Company>General Services Administration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Accessibility Requirements Tool (ART) User Guide</dc:title>
  <dc:subject/>
  <dc:creator/>
  <cp:keywords/>
  <dc:description/>
  <cp:lastModifiedBy>Michael Horton</cp:lastModifiedBy>
  <cp:revision>13</cp:revision>
  <dcterms:modified xsi:type="dcterms:W3CDTF">2021-09-02T20:59:11Z</dcterms:modified>
  <cp:category/>
</cp:coreProperties>
</file>